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3" r:id="rId9"/>
    <p:sldId id="269" r:id="rId10"/>
    <p:sldId id="270" r:id="rId11"/>
    <p:sldId id="267" r:id="rId12"/>
    <p:sldId id="268" r:id="rId13"/>
    <p:sldId id="272" r:id="rId14"/>
    <p:sldId id="273" r:id="rId15"/>
    <p:sldId id="275" r:id="rId16"/>
    <p:sldId id="276" r:id="rId17"/>
    <p:sldId id="277" r:id="rId18"/>
    <p:sldId id="278" r:id="rId19"/>
    <p:sldId id="274" r:id="rId20"/>
    <p:sldId id="280" r:id="rId21"/>
    <p:sldId id="265" r:id="rId22"/>
    <p:sldId id="281" r:id="rId23"/>
    <p:sldId id="266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FDB4AF-3B2D-427B-BDE0-C83DA61CB4A5}">
          <p14:sldIdLst>
            <p14:sldId id="256"/>
            <p14:sldId id="257"/>
            <p14:sldId id="259"/>
            <p14:sldId id="258"/>
            <p14:sldId id="260"/>
            <p14:sldId id="262"/>
            <p14:sldId id="261"/>
            <p14:sldId id="263"/>
            <p14:sldId id="269"/>
            <p14:sldId id="270"/>
            <p14:sldId id="267"/>
            <p14:sldId id="268"/>
            <p14:sldId id="272"/>
            <p14:sldId id="273"/>
            <p14:sldId id="275"/>
            <p14:sldId id="276"/>
            <p14:sldId id="277"/>
            <p14:sldId id="278"/>
            <p14:sldId id="274"/>
            <p14:sldId id="280"/>
            <p14:sldId id="265"/>
            <p14:sldId id="281"/>
            <p14:sldId id="266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sr-Latn-RS" b="1" dirty="0" smtClean="0"/>
              <a:t>Neuronske mreže</a:t>
            </a:r>
            <a:r>
              <a:rPr lang="sr-Latn-RS" dirty="0" smtClean="0"/>
              <a:t/>
            </a:r>
            <a:br>
              <a:rPr lang="sr-Latn-RS" dirty="0" smtClean="0"/>
            </a:br>
            <a:r>
              <a:rPr lang="sr-Latn-RS" dirty="0"/>
              <a:t/>
            </a:r>
            <a:br>
              <a:rPr lang="sr-Latn-RS" dirty="0"/>
            </a:br>
            <a:r>
              <a:rPr lang="sr-Latn-RS" sz="4800" dirty="0" smtClean="0"/>
              <a:t>Autoenkoderi</a:t>
            </a:r>
            <a:r>
              <a:rPr lang="en-US" sz="4800" dirty="0" smtClean="0"/>
              <a:t>, GAN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r-Latn-RS" b="1" dirty="0"/>
              <a:t>Master akademske studije, zimski semestar </a:t>
            </a:r>
            <a:r>
              <a:rPr lang="sr-Latn-RS" b="1" dirty="0" smtClean="0"/>
              <a:t>2018/201</a:t>
            </a:r>
            <a:r>
              <a:rPr lang="sr-Latn-RS" b="1" dirty="0"/>
              <a:t>9</a:t>
            </a:r>
          </a:p>
          <a:p>
            <a:r>
              <a:rPr lang="sr-Latn-RS" b="1" dirty="0"/>
              <a:t>Fakultet tehničkih nauka, novi sad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34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 smtClean="0"/>
              <a:t>Autoenkoder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46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Vizuelna reprezentacija 2D skrivenog (</a:t>
            </a:r>
            <a:r>
              <a:rPr lang="sr-Latn-RS" sz="2800" dirty="0" err="1" smtClean="0"/>
              <a:t>latent</a:t>
            </a:r>
            <a:r>
              <a:rPr lang="sr-Latn-RS" sz="2800" dirty="0" smtClean="0"/>
              <a:t>) prostora je prikazana na slici: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2800" b="1" dirty="0"/>
          </a:p>
          <a:p>
            <a:pPr>
              <a:buFont typeface="Arial" panose="020B0604020202020204" pitchFamily="34" charset="0"/>
              <a:buChar char="•"/>
            </a:pPr>
            <a:endParaRPr lang="sr-Latn-RS" sz="2800" b="1" dirty="0" smtClean="0"/>
          </a:p>
          <a:p>
            <a:pPr>
              <a:buFont typeface="Arial" panose="020B0604020202020204" pitchFamily="34" charset="0"/>
              <a:buChar char="•"/>
            </a:pPr>
            <a:endParaRPr lang="sr-Latn-RS" sz="2800" b="1" dirty="0"/>
          </a:p>
          <a:p>
            <a:pPr>
              <a:buFont typeface="Arial" panose="020B0604020202020204" pitchFamily="34" charset="0"/>
              <a:buChar char="•"/>
            </a:pPr>
            <a:endParaRPr lang="sr-Latn-RS" sz="2800" b="1" dirty="0" smtClean="0"/>
          </a:p>
          <a:p>
            <a:pPr>
              <a:buFont typeface="Arial" panose="020B0604020202020204" pitchFamily="34" charset="0"/>
              <a:buChar char="•"/>
            </a:pPr>
            <a:endParaRPr lang="sr-Latn-RS" sz="2800" b="1" dirty="0"/>
          </a:p>
          <a:p>
            <a:pPr marL="201168" lvl="1" indent="0">
              <a:buNone/>
            </a:pPr>
            <a:endParaRPr lang="sr-Latn-RS" sz="2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867" y="2400463"/>
            <a:ext cx="3484033" cy="37917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30733" y="2633133"/>
            <a:ext cx="259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Ako izaberemo </a:t>
            </a:r>
            <a:r>
              <a:rPr lang="sr-Latn-RS" dirty="0" err="1" smtClean="0"/>
              <a:t>encoding</a:t>
            </a:r>
            <a:r>
              <a:rPr lang="sr-Latn-RS" dirty="0" smtClean="0"/>
              <a:t> iz praznog dela prostora (u kome nije bilo primeraka), dekoder neće znati kako da se ponaša i generisaće loš </a:t>
            </a:r>
            <a:r>
              <a:rPr lang="sr-Latn-RS" dirty="0" err="1" smtClean="0"/>
              <a:t>output</a:t>
            </a:r>
            <a:r>
              <a:rPr lang="sr-Latn-RS" dirty="0" smtClean="0"/>
              <a:t>.</a:t>
            </a:r>
          </a:p>
          <a:p>
            <a:endParaRPr lang="sr-Latn-RS" dirty="0"/>
          </a:p>
          <a:p>
            <a:r>
              <a:rPr lang="sr-Latn-RS" dirty="0" smtClean="0"/>
              <a:t>Prostor nije modelovan kao </a:t>
            </a:r>
            <a:r>
              <a:rPr lang="sr-Latn-RS" dirty="0" err="1" smtClean="0"/>
              <a:t>kontinualan</a:t>
            </a:r>
            <a:r>
              <a:rPr lang="sr-Latn-RS" dirty="0" smtClean="0"/>
              <a:t> (postoje </a:t>
            </a:r>
            <a:r>
              <a:rPr lang="sr-Latn-RS" dirty="0" err="1" smtClean="0"/>
              <a:t>gap</a:t>
            </a:r>
            <a:r>
              <a:rPr lang="sr-Latn-RS" dirty="0" smtClean="0"/>
              <a:t>-ovi), što je problem u ovom slučaju jer se ne može interpolirati.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1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 smtClean="0"/>
              <a:t>Variational</a:t>
            </a:r>
            <a:r>
              <a:rPr lang="sr-Latn-RS" dirty="0" smtClean="0"/>
              <a:t> </a:t>
            </a:r>
            <a:r>
              <a:rPr lang="sr-Latn-RS" dirty="0" err="1" smtClean="0"/>
              <a:t>Autoencoders</a:t>
            </a:r>
            <a:r>
              <a:rPr lang="sr-Latn-RS" dirty="0" smtClean="0"/>
              <a:t> (VAE)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46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sr-Latn-R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Prvi put </a:t>
            </a:r>
            <a:r>
              <a:rPr lang="sr-Latn-RS" sz="2800" dirty="0"/>
              <a:t>se pojavljuju 2013 godine (</a:t>
            </a:r>
            <a:r>
              <a:rPr lang="sr-Latn-RS" sz="2800" dirty="0">
                <a:hlinkClick r:id="rId2"/>
              </a:rPr>
              <a:t>https://arxiv.org/abs/1312.6114</a:t>
            </a:r>
            <a:r>
              <a:rPr lang="sr-Latn-RS" sz="28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b="1" dirty="0"/>
              <a:t> </a:t>
            </a:r>
            <a:r>
              <a:rPr lang="sr-Latn-RS" sz="2800" dirty="0" smtClean="0"/>
              <a:t>Generativni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600" dirty="0"/>
              <a:t> </a:t>
            </a:r>
            <a:r>
              <a:rPr lang="sr-Latn-RS" sz="2600" dirty="0" smtClean="0"/>
              <a:t>Omogućavaju generisanje dodatnih primeraka iz iste distribucije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600" dirty="0" smtClean="0"/>
              <a:t> Upravljamo u kom smeru će generisanje ići (smer varijacije u podacima)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600" dirty="0"/>
              <a:t> </a:t>
            </a:r>
            <a:r>
              <a:rPr lang="sr-Latn-RS" sz="2600" dirty="0" smtClean="0"/>
              <a:t>Istraživanje postojeće distribucije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2600" b="1" dirty="0" smtClean="0"/>
          </a:p>
          <a:p>
            <a:pPr marL="715518" lvl="1" indent="-514350">
              <a:buFont typeface="+mj-lt"/>
              <a:buAutoNum type="arabicPeriod"/>
            </a:pPr>
            <a:endParaRPr lang="sr-Latn-RS" sz="2600" b="1" dirty="0"/>
          </a:p>
        </p:txBody>
      </p:sp>
    </p:spTree>
    <p:extLst>
      <p:ext uri="{BB962C8B-B14F-4D97-AF65-F5344CB8AC3E}">
        <p14:creationId xmlns:p14="http://schemas.microsoft.com/office/powerpoint/2010/main" val="314167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 smtClean="0"/>
              <a:t>Variational</a:t>
            </a:r>
            <a:r>
              <a:rPr lang="sr-Latn-RS" dirty="0" smtClean="0"/>
              <a:t> </a:t>
            </a:r>
            <a:r>
              <a:rPr lang="sr-Latn-RS" dirty="0" err="1" smtClean="0"/>
              <a:t>Autoencoders</a:t>
            </a:r>
            <a:r>
              <a:rPr lang="sr-Latn-RS" dirty="0" smtClean="0"/>
              <a:t> (VAE)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46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 smtClean="0"/>
              <a:t> </a:t>
            </a:r>
            <a:r>
              <a:rPr lang="sr-Latn-RS" sz="2400" dirty="0" err="1" smtClean="0"/>
              <a:t>Latent</a:t>
            </a:r>
            <a:r>
              <a:rPr lang="sr-Latn-RS" sz="2400" dirty="0" smtClean="0"/>
              <a:t> </a:t>
            </a:r>
            <a:r>
              <a:rPr lang="sr-Latn-RS" sz="2400" dirty="0" err="1" smtClean="0"/>
              <a:t>space</a:t>
            </a:r>
            <a:r>
              <a:rPr lang="sr-Latn-RS" sz="2400" dirty="0" smtClean="0"/>
              <a:t> (prostor naučenih/skrivenih </a:t>
            </a:r>
            <a:r>
              <a:rPr lang="sr-Latn-RS" sz="2400" dirty="0" err="1" smtClean="0"/>
              <a:t>enkoding</a:t>
            </a:r>
            <a:r>
              <a:rPr lang="sr-Latn-RS" sz="2400" dirty="0" smtClean="0"/>
              <a:t>-a) se modeluje kao </a:t>
            </a:r>
            <a:r>
              <a:rPr lang="sr-Latn-RS" sz="2400" b="1" dirty="0" err="1" smtClean="0"/>
              <a:t>kontinualan</a:t>
            </a:r>
            <a:r>
              <a:rPr lang="sr-Latn-RS" sz="24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b="1" dirty="0"/>
              <a:t> </a:t>
            </a:r>
            <a:r>
              <a:rPr lang="sr-Latn-RS" sz="2400" dirty="0" smtClean="0"/>
              <a:t>Umesto jednog vektora, izlaz </a:t>
            </a:r>
            <a:r>
              <a:rPr lang="sr-Latn-RS" sz="2400" dirty="0" err="1" smtClean="0"/>
              <a:t>enkodera</a:t>
            </a:r>
            <a:r>
              <a:rPr lang="sr-Latn-RS" sz="2400" dirty="0" smtClean="0"/>
              <a:t> će biti </a:t>
            </a:r>
            <a:br>
              <a:rPr lang="sr-Latn-RS" sz="2400" dirty="0" smtClean="0"/>
            </a:br>
            <a:r>
              <a:rPr lang="sr-Latn-RS" sz="2400" dirty="0" smtClean="0"/>
              <a:t>dva vektora (vektor aritmetičkih sredina i vektor</a:t>
            </a:r>
            <a:br>
              <a:rPr lang="sr-Latn-RS" sz="2400" dirty="0" smtClean="0"/>
            </a:br>
            <a:r>
              <a:rPr lang="sr-Latn-RS" sz="2400" dirty="0" smtClean="0"/>
              <a:t>standardnih devijacija)</a:t>
            </a:r>
          </a:p>
          <a:p>
            <a:pPr marL="715518" lvl="1" indent="-514350">
              <a:buFont typeface="+mj-lt"/>
              <a:buAutoNum type="arabicPeriod"/>
            </a:pPr>
            <a:endParaRPr lang="sr-Latn-R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679" y="2494992"/>
            <a:ext cx="3103653" cy="358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5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 smtClean="0"/>
              <a:t>Variational</a:t>
            </a:r>
            <a:r>
              <a:rPr lang="sr-Latn-RS" dirty="0" smtClean="0"/>
              <a:t> </a:t>
            </a:r>
            <a:r>
              <a:rPr lang="sr-Latn-RS" dirty="0" err="1" smtClean="0"/>
              <a:t>Autoencoders</a:t>
            </a:r>
            <a:r>
              <a:rPr lang="sr-Latn-RS" dirty="0" smtClean="0"/>
              <a:t> (VAE)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30" y="2663895"/>
            <a:ext cx="4829703" cy="258389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59"/>
            <a:ext cx="3847253" cy="444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7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 smtClean="0"/>
              <a:t>Variational</a:t>
            </a:r>
            <a:r>
              <a:rPr lang="sr-Latn-RS" dirty="0" smtClean="0"/>
              <a:t> </a:t>
            </a:r>
            <a:r>
              <a:rPr lang="sr-Latn-RS" dirty="0" err="1" smtClean="0"/>
              <a:t>Autoencoders</a:t>
            </a:r>
            <a:r>
              <a:rPr lang="sr-Latn-RS" dirty="0" smtClean="0"/>
              <a:t> (VAE)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Pošto su u pitanju slučajne promenljive, svaki put će </a:t>
            </a:r>
            <a:r>
              <a:rPr lang="sr-Latn-RS" dirty="0" err="1" smtClean="0"/>
              <a:t>enkoding</a:t>
            </a:r>
            <a:r>
              <a:rPr lang="sr-Latn-RS" dirty="0" smtClean="0"/>
              <a:t> biti malo drugačiji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Kao </a:t>
            </a:r>
            <a:r>
              <a:rPr lang="sr-Latn-RS" dirty="0" err="1"/>
              <a:t>loss</a:t>
            </a:r>
            <a:r>
              <a:rPr lang="sr-Latn-RS" dirty="0"/>
              <a:t> funkcija se koristi „KL </a:t>
            </a:r>
            <a:r>
              <a:rPr lang="sr-Latn-RS" dirty="0" err="1"/>
              <a:t>divergence</a:t>
            </a:r>
            <a:r>
              <a:rPr lang="sr-Latn-RS" dirty="0"/>
              <a:t>“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/>
              <a:t>Meri koliko dve distribucije divergiraju jedna od </a:t>
            </a:r>
            <a:r>
              <a:rPr lang="sr-Latn-RS" dirty="0" smtClean="0"/>
              <a:t>druge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VAE će generisati vrednosti za sve primere (oko sredine gledajući vrednost standardne devijacije)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32" y="3506894"/>
            <a:ext cx="4969935" cy="27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400" dirty="0" err="1" smtClean="0"/>
              <a:t>Variational</a:t>
            </a:r>
            <a:r>
              <a:rPr lang="sr-Latn-RS" sz="4400" dirty="0" smtClean="0"/>
              <a:t> </a:t>
            </a:r>
            <a:r>
              <a:rPr lang="sr-Latn-RS" sz="4400" dirty="0" err="1" smtClean="0"/>
              <a:t>Autoencoders</a:t>
            </a:r>
            <a:r>
              <a:rPr lang="sr-Latn-RS" sz="4400" dirty="0" smtClean="0"/>
              <a:t> (VAE) - </a:t>
            </a:r>
            <a:r>
              <a:rPr lang="sr-Latn-RS" sz="4400" dirty="0" err="1" smtClean="0"/>
              <a:t>Intuitivnost</a:t>
            </a:r>
            <a:endParaRPr lang="en-US" sz="4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18" y="1846263"/>
            <a:ext cx="9202089" cy="4022725"/>
          </a:xfrm>
        </p:spPr>
      </p:pic>
    </p:spTree>
    <p:extLst>
      <p:ext uri="{BB962C8B-B14F-4D97-AF65-F5344CB8AC3E}">
        <p14:creationId xmlns:p14="http://schemas.microsoft.com/office/powerpoint/2010/main" val="177045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400" dirty="0" err="1" smtClean="0"/>
              <a:t>Variational</a:t>
            </a:r>
            <a:r>
              <a:rPr lang="sr-Latn-RS" sz="4400" dirty="0" smtClean="0"/>
              <a:t> </a:t>
            </a:r>
            <a:r>
              <a:rPr lang="sr-Latn-RS" sz="4400" dirty="0" err="1" smtClean="0"/>
              <a:t>Autoencoders</a:t>
            </a:r>
            <a:r>
              <a:rPr lang="sr-Latn-RS" sz="4400" dirty="0" smtClean="0"/>
              <a:t> (VAE) - </a:t>
            </a:r>
            <a:r>
              <a:rPr lang="sr-Latn-RS" sz="4400" dirty="0" err="1" smtClean="0"/>
              <a:t>Intuitivnost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17" y="1846263"/>
            <a:ext cx="7764291" cy="4022725"/>
          </a:xfrm>
        </p:spPr>
      </p:pic>
    </p:spTree>
    <p:extLst>
      <p:ext uri="{BB962C8B-B14F-4D97-AF65-F5344CB8AC3E}">
        <p14:creationId xmlns:p14="http://schemas.microsoft.com/office/powerpoint/2010/main" val="249094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400" dirty="0" err="1" smtClean="0"/>
              <a:t>Variational</a:t>
            </a:r>
            <a:r>
              <a:rPr lang="sr-Latn-RS" sz="4400" dirty="0" smtClean="0"/>
              <a:t> </a:t>
            </a:r>
            <a:r>
              <a:rPr lang="sr-Latn-RS" sz="4400" dirty="0" err="1" smtClean="0"/>
              <a:t>Autoencoders</a:t>
            </a:r>
            <a:r>
              <a:rPr lang="sr-Latn-RS" sz="4400" dirty="0" smtClean="0"/>
              <a:t> (VAE) - </a:t>
            </a:r>
            <a:r>
              <a:rPr lang="sr-Latn-RS" sz="4400" dirty="0" err="1" smtClean="0"/>
              <a:t>Intuitivnost</a:t>
            </a:r>
            <a:endParaRPr lang="en-US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771" y="1846263"/>
            <a:ext cx="8128783" cy="4022725"/>
          </a:xfrm>
        </p:spPr>
      </p:pic>
      <p:sp>
        <p:nvSpPr>
          <p:cNvPr id="6" name="TextBox 5"/>
          <p:cNvSpPr txBox="1"/>
          <p:nvPr/>
        </p:nvSpPr>
        <p:spPr>
          <a:xfrm>
            <a:off x="2133600" y="5868988"/>
            <a:ext cx="755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Bira se </a:t>
            </a:r>
            <a:r>
              <a:rPr lang="sr-Latn-RS" dirty="0" err="1" smtClean="0"/>
              <a:t>random</a:t>
            </a:r>
            <a:r>
              <a:rPr lang="sr-Latn-RS" dirty="0" smtClean="0"/>
              <a:t> vrednost iz distribucije za svaki </a:t>
            </a:r>
            <a:r>
              <a:rPr lang="sr-Latn-RS" dirty="0" err="1" smtClean="0"/>
              <a:t>latent</a:t>
            </a:r>
            <a:r>
              <a:rPr lang="sr-Latn-RS" dirty="0" smtClean="0"/>
              <a:t> (skriveni/naučeni) atribut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43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400" dirty="0" err="1" smtClean="0"/>
              <a:t>Variational</a:t>
            </a:r>
            <a:r>
              <a:rPr lang="sr-Latn-RS" sz="4400" dirty="0" smtClean="0"/>
              <a:t> </a:t>
            </a:r>
            <a:r>
              <a:rPr lang="sr-Latn-RS" sz="4400" dirty="0" err="1" smtClean="0"/>
              <a:t>Autoencoders</a:t>
            </a:r>
            <a:r>
              <a:rPr lang="sr-Latn-RS" sz="4400" dirty="0" smtClean="0"/>
              <a:t> (VAE) - </a:t>
            </a:r>
            <a:r>
              <a:rPr lang="sr-Latn-RS" sz="4400" dirty="0" err="1" smtClean="0"/>
              <a:t>Intuitivnost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1097280" y="5977891"/>
            <a:ext cx="726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err="1" smtClean="0"/>
              <a:t>Enkoder</a:t>
            </a:r>
            <a:r>
              <a:rPr lang="sr-Latn-RS" dirty="0" smtClean="0"/>
              <a:t> se često naziva „</a:t>
            </a:r>
            <a:r>
              <a:rPr lang="sr-Latn-RS" b="1" dirty="0" err="1" smtClean="0"/>
              <a:t>recognition</a:t>
            </a:r>
            <a:r>
              <a:rPr lang="sr-Latn-RS" b="1" dirty="0" smtClean="0"/>
              <a:t> model</a:t>
            </a:r>
            <a:r>
              <a:rPr lang="sr-Latn-RS" dirty="0" smtClean="0"/>
              <a:t>“ a dekoder „</a:t>
            </a:r>
            <a:r>
              <a:rPr lang="sr-Latn-RS" b="1" dirty="0" err="1" smtClean="0"/>
              <a:t>generative</a:t>
            </a:r>
            <a:r>
              <a:rPr lang="sr-Latn-RS" b="1" dirty="0" smtClean="0"/>
              <a:t> model</a:t>
            </a:r>
            <a:r>
              <a:rPr lang="sr-Latn-RS" dirty="0" smtClean="0"/>
              <a:t>“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775" y="1947863"/>
            <a:ext cx="7724775" cy="3819525"/>
          </a:xfrm>
        </p:spPr>
      </p:pic>
    </p:spTree>
    <p:extLst>
      <p:ext uri="{BB962C8B-B14F-4D97-AF65-F5344CB8AC3E}">
        <p14:creationId xmlns:p14="http://schemas.microsoft.com/office/powerpoint/2010/main" val="301515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 smtClean="0"/>
              <a:t>Variational</a:t>
            </a:r>
            <a:r>
              <a:rPr lang="sr-Latn-RS" dirty="0" smtClean="0"/>
              <a:t> </a:t>
            </a:r>
            <a:r>
              <a:rPr lang="sr-Latn-RS" dirty="0" err="1" smtClean="0"/>
              <a:t>Autoencoders</a:t>
            </a:r>
            <a:r>
              <a:rPr lang="sr-Latn-RS" dirty="0" smtClean="0"/>
              <a:t> (VAE)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Omogućava vektorsku aritmetiku nad </a:t>
            </a:r>
            <a:r>
              <a:rPr lang="sr-Latn-RS" dirty="0" err="1" smtClean="0"/>
              <a:t>enkoding</a:t>
            </a:r>
            <a:r>
              <a:rPr lang="sr-Latn-RS" dirty="0" smtClean="0"/>
              <a:t> vektorima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79" y="2522057"/>
            <a:ext cx="2771775" cy="1666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78"/>
          <a:stretch/>
        </p:blipFill>
        <p:spPr>
          <a:xfrm>
            <a:off x="6198127" y="4453466"/>
            <a:ext cx="4181475" cy="18389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22532" y="2345266"/>
            <a:ext cx="31326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sr-Latn-RS" dirty="0" smtClean="0"/>
              <a:t>Naći primerak sa naočarima i primerak bez naočara i naći njihovu razliku.</a:t>
            </a:r>
          </a:p>
          <a:p>
            <a:pPr marL="342900" indent="-342900">
              <a:buFont typeface="+mj-lt"/>
              <a:buAutoNum type="arabicPeriod"/>
            </a:pPr>
            <a:r>
              <a:rPr lang="sr-Latn-RS" dirty="0" smtClean="0"/>
              <a:t>Sabrati dobijenu razliku (naočare) sa bilo kojim drugim licem i propustiti kroz dekoder</a:t>
            </a:r>
          </a:p>
          <a:p>
            <a:pPr marL="342900" indent="-342900">
              <a:buFont typeface="+mj-lt"/>
              <a:buAutoNum type="arabicPeriod"/>
            </a:pPr>
            <a:r>
              <a:rPr lang="sr-Latn-RS" dirty="0" smtClean="0"/>
              <a:t>Rezultat: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7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Autoenkoderi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3200" dirty="0" smtClean="0"/>
              <a:t> Veštačka neuronska mreža koja se koristi za učenje efikasnog kodiranja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3200" dirty="0" smtClean="0"/>
              <a:t> Cilj: naučiti kompresovanu, distribuirani reprezentaciju podataka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4503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 (Generative Adversarial Networks)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46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Problem dosadašnjih generativnih modela je u tome što nemaju mogućnost aproksimacije kompleksnih </a:t>
            </a:r>
            <a:r>
              <a:rPr lang="sr-Latn-RS" sz="2800" dirty="0" err="1" smtClean="0"/>
              <a:t>probabilističkih</a:t>
            </a:r>
            <a:r>
              <a:rPr lang="sr-Latn-RS" sz="2800" dirty="0" smtClean="0"/>
              <a:t> funkcija (u teoriji moguće u praksi ne)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err="1" smtClean="0"/>
              <a:t>Output</a:t>
            </a:r>
            <a:r>
              <a:rPr lang="sr-Latn-RS" sz="2800" dirty="0" smtClean="0"/>
              <a:t> je bio nejasan (engl. „</a:t>
            </a:r>
            <a:r>
              <a:rPr lang="sr-Latn-RS" sz="2800" dirty="0" err="1" smtClean="0"/>
              <a:t>blurry</a:t>
            </a:r>
            <a:r>
              <a:rPr lang="sr-Latn-RS" sz="2800" dirty="0" smtClean="0"/>
              <a:t>) zbog samog načina kodiranja</a:t>
            </a:r>
            <a:endParaRPr lang="sr-Latn-RS" sz="2800" dirty="0"/>
          </a:p>
          <a:p>
            <a:pPr>
              <a:buFont typeface="Arial" panose="020B0604020202020204" pitchFamily="34" charset="0"/>
              <a:buChar char="•"/>
            </a:pPr>
            <a:endParaRPr lang="sr-Latn-R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GAN ima drugačiji pristup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600" dirty="0"/>
              <a:t> </a:t>
            </a:r>
            <a:r>
              <a:rPr lang="sr-Latn-RS" sz="2600" dirty="0" smtClean="0"/>
              <a:t>Ideja je slična (generisanje primeraka podataka)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600" dirty="0"/>
              <a:t> </a:t>
            </a:r>
            <a:r>
              <a:rPr lang="sr-Latn-RS" sz="2600" dirty="0" smtClean="0"/>
              <a:t>Koristi se </a:t>
            </a:r>
            <a:r>
              <a:rPr lang="sr-Latn-RS" sz="2600" dirty="0" err="1" smtClean="0"/>
              <a:t>random</a:t>
            </a:r>
            <a:r>
              <a:rPr lang="sr-Latn-RS" sz="2600" dirty="0" smtClean="0"/>
              <a:t> šum na ulazu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895" y="3720683"/>
            <a:ext cx="3638998" cy="20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3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 (Generative Adversarial Networks)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79" y="1845734"/>
            <a:ext cx="10214187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GAN se sastoji iz dve neuronske mreže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b="1" dirty="0" smtClean="0"/>
              <a:t>Generator</a:t>
            </a:r>
            <a:r>
              <a:rPr lang="sr-Latn-RS" dirty="0" smtClean="0"/>
              <a:t> - Na osnovu </a:t>
            </a:r>
            <a:r>
              <a:rPr lang="sr-Latn-RS" dirty="0" err="1" smtClean="0"/>
              <a:t>random</a:t>
            </a:r>
            <a:r>
              <a:rPr lang="sr-Latn-RS" dirty="0" smtClean="0"/>
              <a:t> šuma generiše izlaz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b="1" dirty="0" smtClean="0"/>
              <a:t>Diskriminator</a:t>
            </a:r>
            <a:r>
              <a:rPr lang="sr-Latn-RS" dirty="0" smtClean="0"/>
              <a:t> – Na osnovu </a:t>
            </a:r>
            <a:r>
              <a:rPr lang="sr-Latn-RS" dirty="0" err="1" smtClean="0"/>
              <a:t>dataseta</a:t>
            </a:r>
            <a:r>
              <a:rPr lang="sr-Latn-RS" dirty="0" smtClean="0"/>
              <a:t> i izlaza generatora daje informaciju da li je izlaz generatora </a:t>
            </a:r>
            <a:r>
              <a:rPr lang="sr-Latn-RS" b="1" i="1" dirty="0" err="1" smtClean="0"/>
              <a:t>fake</a:t>
            </a:r>
            <a:r>
              <a:rPr lang="sr-Latn-RS" dirty="0" smtClean="0"/>
              <a:t> ili ne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Ove dve neuronske mreže se takmiče (</a:t>
            </a:r>
            <a:r>
              <a:rPr lang="sr-Latn-RS" b="1" i="1" dirty="0" err="1" smtClean="0"/>
              <a:t>adversarials</a:t>
            </a:r>
            <a:r>
              <a:rPr lang="sr-Latn-RS" dirty="0" smtClean="0"/>
              <a:t>) jedna protiv druge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Generator pokušava da </a:t>
            </a:r>
            <a:r>
              <a:rPr lang="sr-Latn-RS" dirty="0" err="1" smtClean="0"/>
              <a:t>izgeneriše</a:t>
            </a:r>
            <a:r>
              <a:rPr lang="sr-Latn-RS" dirty="0" smtClean="0"/>
              <a:t> izlaz koji će moći da prođe kao dobar (da prevari diskriminator)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Diskriminator pokušava da postane pametniji i da ne dozvoli generatoru da ga prevari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48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 (Generative Adversarial Networks)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3" y="2362200"/>
            <a:ext cx="7620000" cy="33147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6" y="2077831"/>
            <a:ext cx="10538354" cy="388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0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 </a:t>
            </a:r>
            <a:r>
              <a:rPr lang="sr-Latn-RS" dirty="0" smtClean="0"/>
              <a:t>- Primeri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978338"/>
            <a:ext cx="10058400" cy="408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9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</a:t>
            </a:r>
            <a:r>
              <a:rPr lang="sr-Latn-RS" dirty="0"/>
              <a:t>- Primeri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GAN u početku razvoja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194" y="2368755"/>
            <a:ext cx="4114286" cy="3288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484" y="2575133"/>
            <a:ext cx="4547511" cy="34023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135" y="2260380"/>
            <a:ext cx="4034531" cy="403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</a:t>
            </a:r>
            <a:r>
              <a:rPr lang="sr-Latn-RS" dirty="0"/>
              <a:t>- Primeri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GAN – DANAS (generisanje slika visoke rezolucije)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21"/>
          <a:stretch/>
        </p:blipFill>
        <p:spPr>
          <a:xfrm>
            <a:off x="1421790" y="2410354"/>
            <a:ext cx="9409379" cy="36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7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</a:t>
            </a:r>
            <a:r>
              <a:rPr lang="sr-Latn-RS" dirty="0"/>
              <a:t>- Primeri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GAN – DANAS (generisanje slika visoke rezolucije)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0"/>
          <a:stretch/>
        </p:blipFill>
        <p:spPr>
          <a:xfrm>
            <a:off x="3896056" y="2177598"/>
            <a:ext cx="4020277" cy="41172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528" y="2159662"/>
            <a:ext cx="6014872" cy="41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2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 smtClean="0"/>
              <a:t>Conditional</a:t>
            </a:r>
            <a:r>
              <a:rPr lang="sr-Latn-RS" dirty="0" smtClean="0"/>
              <a:t> </a:t>
            </a:r>
            <a:r>
              <a:rPr lang="en-US" dirty="0" smtClean="0"/>
              <a:t>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Ideja jeste primeniti i </a:t>
            </a:r>
            <a:r>
              <a:rPr lang="sr-Latn-RS" dirty="0" err="1" smtClean="0"/>
              <a:t>labele</a:t>
            </a:r>
            <a:r>
              <a:rPr lang="sr-Latn-RS" dirty="0" smtClean="0"/>
              <a:t>, kako bi uslovili kako će generisani izlazi izgledati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24" y="2342872"/>
            <a:ext cx="5493512" cy="363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8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 smtClean="0"/>
              <a:t>Conditional</a:t>
            </a:r>
            <a:r>
              <a:rPr lang="sr-Latn-RS" dirty="0" smtClean="0"/>
              <a:t> </a:t>
            </a:r>
            <a:r>
              <a:rPr lang="en-US" dirty="0" smtClean="0"/>
              <a:t>GAN </a:t>
            </a:r>
            <a:r>
              <a:rPr lang="sr-Latn-RS" dirty="0"/>
              <a:t>- </a:t>
            </a:r>
            <a:r>
              <a:rPr lang="sr-Latn-RS" dirty="0" smtClean="0"/>
              <a:t>Primer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GAN – </a:t>
            </a:r>
            <a:r>
              <a:rPr lang="sr-Latn-RS" dirty="0" err="1" smtClean="0"/>
              <a:t>Pose</a:t>
            </a:r>
            <a:r>
              <a:rPr lang="sr-Latn-RS" dirty="0" smtClean="0"/>
              <a:t> </a:t>
            </a:r>
            <a:r>
              <a:rPr lang="sr-Latn-RS" dirty="0" err="1" smtClean="0"/>
              <a:t>Guided</a:t>
            </a:r>
            <a:r>
              <a:rPr lang="sr-Latn-RS" dirty="0" smtClean="0"/>
              <a:t> </a:t>
            </a:r>
            <a:r>
              <a:rPr lang="sr-Latn-RS" dirty="0" err="1" smtClean="0"/>
              <a:t>Person</a:t>
            </a:r>
            <a:r>
              <a:rPr lang="sr-Latn-RS" dirty="0" smtClean="0"/>
              <a:t> </a:t>
            </a:r>
            <a:r>
              <a:rPr lang="sr-Latn-RS" dirty="0" err="1" smtClean="0"/>
              <a:t>Image</a:t>
            </a:r>
            <a:r>
              <a:rPr lang="sr-Latn-RS" dirty="0" smtClean="0"/>
              <a:t> </a:t>
            </a:r>
            <a:r>
              <a:rPr lang="sr-Latn-RS" dirty="0" err="1" smtClean="0"/>
              <a:t>Generation</a:t>
            </a:r>
            <a:r>
              <a:rPr lang="sr-Latn-RS" dirty="0"/>
              <a:t> (https://arxiv.org/pdf/1705.09368.pdf)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0" y="2319868"/>
            <a:ext cx="7620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0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 smtClean="0"/>
              <a:t>Cycle</a:t>
            </a:r>
            <a:r>
              <a:rPr lang="sr-Latn-RS" dirty="0" smtClean="0"/>
              <a:t> </a:t>
            </a:r>
            <a:r>
              <a:rPr lang="en-US" dirty="0" smtClean="0"/>
              <a:t>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Ideja je da proces svedemo na </a:t>
            </a:r>
            <a:r>
              <a:rPr lang="sr-Latn-RS" dirty="0" err="1" smtClean="0"/>
              <a:t>image</a:t>
            </a:r>
            <a:r>
              <a:rPr lang="sr-Latn-RS" dirty="0" smtClean="0"/>
              <a:t> </a:t>
            </a:r>
            <a:r>
              <a:rPr lang="sr-Latn-RS" dirty="0" err="1" smtClean="0"/>
              <a:t>reconstruction</a:t>
            </a:r>
            <a:endParaRPr lang="sr-Latn-RS" dirty="0" smtClean="0"/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Umesto da vršimo rekonstrukciju, </a:t>
            </a:r>
            <a:r>
              <a:rPr lang="sr-Latn-RS" dirty="0" err="1" smtClean="0"/>
              <a:t>diskrimnator</a:t>
            </a:r>
            <a:r>
              <a:rPr lang="sr-Latn-RS" dirty="0" smtClean="0"/>
              <a:t> će navoditi generator da generiše određen stil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32" y="2138680"/>
            <a:ext cx="4910667" cy="982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0" y="3555619"/>
            <a:ext cx="4385733" cy="27794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0480" y="3791186"/>
            <a:ext cx="223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Jedan deo mreže se intuitivno koristi za čuvanje osobina (engl. </a:t>
            </a:r>
            <a:r>
              <a:rPr lang="sr-Latn-RS" dirty="0" err="1" smtClean="0"/>
              <a:t>features</a:t>
            </a:r>
            <a:r>
              <a:rPr lang="sr-Latn-RS" dirty="0"/>
              <a:t>)</a:t>
            </a:r>
            <a:r>
              <a:rPr lang="sr-Latn-RS" dirty="0" smtClean="0"/>
              <a:t> tekuće slike, a diskriminator će uticati da slika poprimi određen stil.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3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Autoenkoder</a:t>
            </a:r>
            <a:br>
              <a:rPr lang="sr-Latn-RS" dirty="0" smtClean="0"/>
            </a:br>
            <a:r>
              <a:rPr lang="sr-Latn-RS" dirty="0" smtClean="0"/>
              <a:t>(osnovna struktura)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37713"/>
            <a:ext cx="10058400" cy="4023360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Feed-forward MLP sa istim brojem ulaznih i izlaznih neurona, i nekoliko skrivenih slojeva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Za razliku od standardnog MLP, autoenkoder uči da </a:t>
            </a:r>
            <a:r>
              <a:rPr lang="sr-Latn-RS" sz="2800" b="1" dirty="0" smtClean="0"/>
              <a:t>rekonstruiše</a:t>
            </a:r>
            <a:r>
              <a:rPr lang="sr-Latn-RS" sz="2800" dirty="0" smtClean="0"/>
              <a:t> ulaz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b="1" dirty="0" smtClean="0"/>
              <a:t> Enkoder</a:t>
            </a:r>
            <a:r>
              <a:rPr lang="sr-Latn-RS" sz="2800" dirty="0" smtClean="0"/>
              <a:t> – deo mreže koji uči efikasno enkodiranje podataka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b="1" dirty="0"/>
              <a:t> </a:t>
            </a:r>
            <a:r>
              <a:rPr lang="sr-Latn-RS" sz="2800" b="1" dirty="0" smtClean="0"/>
              <a:t>Dekoder</a:t>
            </a:r>
            <a:r>
              <a:rPr lang="sr-Latn-RS" sz="2800" dirty="0" smtClean="0"/>
              <a:t> – deo mreže koji uči efikasno dekodiranje (rekonstrukciju) podataka</a:t>
            </a:r>
            <a:endParaRPr lang="sr-Latn-R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87384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 smtClean="0"/>
              <a:t>Cycle</a:t>
            </a:r>
            <a:r>
              <a:rPr lang="sr-Latn-RS" dirty="0" smtClean="0"/>
              <a:t> </a:t>
            </a:r>
            <a:r>
              <a:rPr lang="en-US" dirty="0" smtClean="0"/>
              <a:t>GAN</a:t>
            </a:r>
            <a:r>
              <a:rPr lang="sr-Latn-RS" dirty="0" smtClean="0"/>
              <a:t> - Primer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72" y="1846263"/>
            <a:ext cx="9163382" cy="402272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29" y="1846263"/>
            <a:ext cx="4794068" cy="438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3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 smtClean="0"/>
              <a:t>PixelDT</a:t>
            </a:r>
            <a:r>
              <a:rPr lang="en-US" dirty="0" smtClean="0"/>
              <a:t>GAN</a:t>
            </a:r>
            <a:r>
              <a:rPr lang="sr-Latn-RS" dirty="0" smtClean="0"/>
              <a:t> - Primer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3" y="2962275"/>
            <a:ext cx="7620000" cy="17907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3" y="1967442"/>
            <a:ext cx="7620000" cy="405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99" y="1871599"/>
            <a:ext cx="5063067" cy="43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5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Pix2pix HD- Primer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Obrnut postupak u odnosu na semantičku segmentaciju slike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61" y="2209801"/>
            <a:ext cx="7206071" cy="4053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53" y="2209801"/>
            <a:ext cx="10679854" cy="407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4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 smtClean="0"/>
              <a:t>StackGAN</a:t>
            </a:r>
            <a:r>
              <a:rPr lang="sr-Latn-RS" dirty="0" smtClean="0"/>
              <a:t>- Primer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dirty="0" err="1" smtClean="0"/>
              <a:t>Text</a:t>
            </a:r>
            <a:r>
              <a:rPr lang="sr-Latn-RS" dirty="0" smtClean="0"/>
              <a:t> to </a:t>
            </a:r>
            <a:r>
              <a:rPr lang="sr-Latn-RS" dirty="0" err="1" smtClean="0"/>
              <a:t>image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0" y="2790614"/>
            <a:ext cx="76200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0" y="2790614"/>
            <a:ext cx="7620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0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 smtClean="0"/>
              <a:t>Image</a:t>
            </a:r>
            <a:r>
              <a:rPr lang="sr-Latn-RS" dirty="0" smtClean="0"/>
              <a:t> </a:t>
            </a:r>
            <a:r>
              <a:rPr lang="sr-Latn-RS" dirty="0" err="1" smtClean="0"/>
              <a:t>inpainting</a:t>
            </a:r>
            <a:r>
              <a:rPr lang="sr-Latn-RS" dirty="0" smtClean="0"/>
              <a:t>- Primer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Postoji i GAN i </a:t>
            </a:r>
            <a:r>
              <a:rPr lang="sr-Latn-RS" dirty="0" err="1" smtClean="0"/>
              <a:t>PixelRNN</a:t>
            </a:r>
            <a:r>
              <a:rPr lang="sr-Latn-RS" dirty="0" smtClean="0"/>
              <a:t> pristup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33" y="2252407"/>
            <a:ext cx="6273800" cy="403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0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 smtClean="0"/>
              <a:t>Neural</a:t>
            </a:r>
            <a:r>
              <a:rPr lang="sr-Latn-RS" dirty="0" smtClean="0"/>
              <a:t> </a:t>
            </a:r>
            <a:r>
              <a:rPr lang="sr-Latn-RS" dirty="0" err="1" smtClean="0"/>
              <a:t>Photo</a:t>
            </a:r>
            <a:r>
              <a:rPr lang="sr-Latn-RS" dirty="0" smtClean="0"/>
              <a:t> Editor- Primer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https://github.com/ajbrock/Neural-Photo-Editor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92" y="2366962"/>
            <a:ext cx="25717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8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 smtClean="0"/>
              <a:t>Sketchy</a:t>
            </a:r>
            <a:r>
              <a:rPr lang="sr-Latn-RS" dirty="0" smtClean="0"/>
              <a:t> GAN - Primer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https://github.com/junyanz/iGAN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3" y="2301359"/>
            <a:ext cx="6438900" cy="390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3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3D </a:t>
            </a:r>
            <a:r>
              <a:rPr lang="sr-Latn-RS" dirty="0" err="1" smtClean="0"/>
              <a:t>Object</a:t>
            </a:r>
            <a:r>
              <a:rPr lang="sr-Latn-RS" dirty="0" smtClean="0"/>
              <a:t> </a:t>
            </a:r>
            <a:r>
              <a:rPr lang="sr-Latn-RS" dirty="0" err="1" smtClean="0"/>
              <a:t>generation</a:t>
            </a:r>
            <a:r>
              <a:rPr lang="sr-Latn-RS" dirty="0" smtClean="0"/>
              <a:t> - Primer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en-US" dirty="0" smtClean="0"/>
              <a:t>https</a:t>
            </a:r>
            <a:r>
              <a:rPr lang="en-US" dirty="0"/>
              <a:t>://youtu.be/HO1LYJb818Q</a:t>
            </a:r>
          </a:p>
        </p:txBody>
      </p:sp>
    </p:spTree>
    <p:extLst>
      <p:ext uri="{BB962C8B-B14F-4D97-AF65-F5344CB8AC3E}">
        <p14:creationId xmlns:p14="http://schemas.microsoft.com/office/powerpoint/2010/main" val="377558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GAN </a:t>
            </a:r>
            <a:r>
              <a:rPr lang="sr-Latn-RS" dirty="0" err="1" smtClean="0"/>
              <a:t>Dissection</a:t>
            </a:r>
            <a:r>
              <a:rPr lang="sr-Latn-RS" dirty="0" smtClean="0"/>
              <a:t>- Primer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032" y="2223557"/>
            <a:ext cx="5050896" cy="4040717"/>
          </a:xfrm>
        </p:spPr>
      </p:pic>
      <p:sp>
        <p:nvSpPr>
          <p:cNvPr id="5" name="TextBox 4"/>
          <p:cNvSpPr txBox="1"/>
          <p:nvPr/>
        </p:nvSpPr>
        <p:spPr>
          <a:xfrm>
            <a:off x="1312333" y="1795792"/>
            <a:ext cx="322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https://gandissect.csail.mit.edu/</a:t>
            </a:r>
          </a:p>
        </p:txBody>
      </p:sp>
    </p:spTree>
    <p:extLst>
      <p:ext uri="{BB962C8B-B14F-4D97-AF65-F5344CB8AC3E}">
        <p14:creationId xmlns:p14="http://schemas.microsoft.com/office/powerpoint/2010/main" val="375307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Autoenkoder</a:t>
            </a:r>
            <a:endParaRPr lang="en-US" dirty="0"/>
          </a:p>
        </p:txBody>
      </p:sp>
      <p:pic>
        <p:nvPicPr>
          <p:cNvPr id="1026" name="Picture 2" descr="http://nghiaho.com/wp-content/uploads/2012/12/autoencoder_network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6" y="2366210"/>
            <a:ext cx="8464098" cy="31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013284" y="2524315"/>
            <a:ext cx="3272590" cy="3344779"/>
          </a:xfrm>
          <a:prstGeom prst="ellipse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285874" y="2524315"/>
            <a:ext cx="3272590" cy="3344779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48063" y="2205789"/>
            <a:ext cx="1804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b="1" dirty="0" smtClean="0">
                <a:solidFill>
                  <a:schemeClr val="accent1"/>
                </a:solidFill>
              </a:rPr>
              <a:t>ENCODER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56095" y="2293482"/>
            <a:ext cx="1804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b="1" dirty="0" smtClean="0">
                <a:solidFill>
                  <a:srgbClr val="FFC000"/>
                </a:solidFill>
              </a:rPr>
              <a:t>DECODER</a:t>
            </a:r>
            <a:endParaRPr 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79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Varijacije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</a:t>
            </a:r>
            <a:r>
              <a:rPr lang="sr-Latn-RS" sz="2800" b="1" dirty="0" smtClean="0"/>
              <a:t>DAE</a:t>
            </a:r>
            <a:r>
              <a:rPr lang="sr-Latn-RS" sz="2800" dirty="0" smtClean="0"/>
              <a:t> (Denoising autoencoder) – ulaz za šumom, na izlazu se očekuje rekonstruisan ulaz, ali bez šuma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b="1" dirty="0" smtClean="0"/>
              <a:t>SAE</a:t>
            </a:r>
            <a:r>
              <a:rPr lang="sr-Latn-RS" sz="2800" dirty="0" smtClean="0"/>
              <a:t> (Stacked Autoencoder) – suštinski „deep“ autoenkoder, ima više skrivenih slojeva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</a:t>
            </a:r>
            <a:r>
              <a:rPr lang="sr-Latn-RS" sz="2800" b="1" dirty="0" smtClean="0"/>
              <a:t>CAE</a:t>
            </a:r>
            <a:r>
              <a:rPr lang="sr-Latn-RS" sz="2800" dirty="0" smtClean="0"/>
              <a:t> (Convolutional autoencoder) – autoenkoder sa konvolutivnim slojevima</a:t>
            </a:r>
          </a:p>
        </p:txBody>
      </p:sp>
    </p:spTree>
    <p:extLst>
      <p:ext uri="{BB962C8B-B14F-4D97-AF65-F5344CB8AC3E}">
        <p14:creationId xmlns:p14="http://schemas.microsoft.com/office/powerpoint/2010/main" val="301785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Obučavanje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Standardni back-propagation sa nekim od gradient descent algoritama (SGD, RMSprop...)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Cilj je što više smanjiti razliku između ulaza i rekonstruisanog izlaza, često se minimizuje MSE (mean squared error) – srednja kvadratna greška između svih ulaznih neurona i njima odgovarajućih izlaznih neurona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7720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Upotreba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46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Učenje „feature“-a (osobina) podataka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Smatra se da će autoenkoder tokom učenja rekonstrukcije ulaza naučiti i neke osobine podataka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600" dirty="0" smtClean="0"/>
              <a:t>Konvolutivni autoenkoder nauči iste filtere kao i CNN</a:t>
            </a:r>
          </a:p>
        </p:txBody>
      </p:sp>
    </p:spTree>
    <p:extLst>
      <p:ext uri="{BB962C8B-B14F-4D97-AF65-F5344CB8AC3E}">
        <p14:creationId xmlns:p14="http://schemas.microsoft.com/office/powerpoint/2010/main" val="231193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Upotreba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46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sr-Latn-R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Jako korisni ako nema puno obeleženih podataka: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2800" dirty="0" smtClean="0"/>
          </a:p>
          <a:p>
            <a:pPr marL="715518" lvl="1" indent="-514350">
              <a:buFont typeface="+mj-lt"/>
              <a:buAutoNum type="arabicPeriod"/>
            </a:pPr>
            <a:r>
              <a:rPr lang="sr-Latn-RS" sz="2600" dirty="0" smtClean="0"/>
              <a:t>Neobeleženi podaci se daju autoenkoderu – </a:t>
            </a:r>
            <a:r>
              <a:rPr lang="sr-Latn-RS" sz="2600" b="1" dirty="0" smtClean="0"/>
              <a:t>pretraining</a:t>
            </a:r>
          </a:p>
          <a:p>
            <a:pPr marL="715518" lvl="1" indent="-514350">
              <a:buFont typeface="+mj-lt"/>
              <a:buAutoNum type="arabicPeriod"/>
            </a:pPr>
            <a:r>
              <a:rPr lang="sr-Latn-RS" sz="2600" dirty="0" smtClean="0"/>
              <a:t>Nakon pretraining-a, uzima se samo enkoder deo mreže</a:t>
            </a:r>
          </a:p>
          <a:p>
            <a:pPr marL="715518" lvl="1" indent="-514350">
              <a:buFont typeface="+mj-lt"/>
              <a:buAutoNum type="arabicPeriod"/>
            </a:pPr>
            <a:r>
              <a:rPr lang="sr-Latn-RS" sz="2600" dirty="0" smtClean="0"/>
              <a:t>Na pretrenirani enkoder doda se još par slojeva i takva mreža se obučava nad obeleženim podacima – </a:t>
            </a:r>
            <a:r>
              <a:rPr lang="sr-Latn-RS" sz="2600" b="1" dirty="0" smtClean="0"/>
              <a:t>fine-tuning</a:t>
            </a:r>
          </a:p>
          <a:p>
            <a:pPr marL="715518" lvl="1" indent="-514350">
              <a:buFont typeface="+mj-lt"/>
              <a:buAutoNum type="arabicPeriod"/>
            </a:pPr>
            <a:endParaRPr lang="sr-Latn-RS" sz="2600" b="1" dirty="0"/>
          </a:p>
        </p:txBody>
      </p:sp>
    </p:spTree>
    <p:extLst>
      <p:ext uri="{BB962C8B-B14F-4D97-AF65-F5344CB8AC3E}">
        <p14:creationId xmlns:p14="http://schemas.microsoft.com/office/powerpoint/2010/main" val="363941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 smtClean="0"/>
              <a:t>Autoenkoder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46519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Običan </a:t>
            </a:r>
            <a:r>
              <a:rPr lang="sr-Latn-RS" sz="2800" dirty="0" err="1" smtClean="0"/>
              <a:t>autoenkoder</a:t>
            </a:r>
            <a:r>
              <a:rPr lang="sr-Latn-RS" sz="2800" dirty="0" smtClean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2800" dirty="0" smtClean="0"/>
          </a:p>
          <a:p>
            <a:pPr>
              <a:buFont typeface="Arial" panose="020B0604020202020204" pitchFamily="34" charset="0"/>
              <a:buChar char="•"/>
            </a:pPr>
            <a:endParaRPr lang="sr-Latn-RS" sz="2800" b="1" dirty="0"/>
          </a:p>
          <a:p>
            <a:pPr>
              <a:buFont typeface="Arial" panose="020B0604020202020204" pitchFamily="34" charset="0"/>
              <a:buChar char="•"/>
            </a:pPr>
            <a:endParaRPr lang="sr-Latn-RS" sz="2800" b="1" dirty="0" smtClean="0"/>
          </a:p>
          <a:p>
            <a:pPr>
              <a:buFont typeface="Arial" panose="020B0604020202020204" pitchFamily="34" charset="0"/>
              <a:buChar char="•"/>
            </a:pPr>
            <a:endParaRPr lang="sr-Latn-RS" sz="2800" b="1" dirty="0"/>
          </a:p>
          <a:p>
            <a:pPr>
              <a:buFont typeface="Arial" panose="020B0604020202020204" pitchFamily="34" charset="0"/>
              <a:buChar char="•"/>
            </a:pPr>
            <a:endParaRPr lang="sr-Latn-RS" sz="2800" b="1" dirty="0" smtClean="0"/>
          </a:p>
          <a:p>
            <a:pPr>
              <a:buFont typeface="Arial" panose="020B0604020202020204" pitchFamily="34" charset="0"/>
              <a:buChar char="•"/>
            </a:pPr>
            <a:endParaRPr lang="sr-Latn-R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600" b="1" dirty="0" smtClean="0"/>
              <a:t> Kako ćemo odrediti </a:t>
            </a:r>
            <a:r>
              <a:rPr lang="sr-Latn-RS" sz="2600" b="1" dirty="0" err="1" smtClean="0"/>
              <a:t>encoding</a:t>
            </a:r>
            <a:r>
              <a:rPr lang="sr-Latn-RS" sz="2600" b="1" dirty="0"/>
              <a:t> </a:t>
            </a:r>
            <a:r>
              <a:rPr lang="sr-Latn-RS" sz="2600" b="1" dirty="0" smtClean="0"/>
              <a:t>vektor, ako želimo da generišemo novi primerak?</a:t>
            </a:r>
          </a:p>
          <a:p>
            <a:pPr marL="715518" lvl="1" indent="-514350">
              <a:buFont typeface="+mj-lt"/>
              <a:buAutoNum type="arabicPeriod"/>
            </a:pPr>
            <a:endParaRPr lang="sr-Latn-RS" sz="2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33" y="2557462"/>
            <a:ext cx="76200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9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2155</TotalTime>
  <Words>922</Words>
  <Application>Microsoft Office PowerPoint</Application>
  <PresentationFormat>Widescreen</PresentationFormat>
  <Paragraphs>133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Retrospect</vt:lpstr>
      <vt:lpstr>Neuronske mreže  Autoenkoderi, GAN</vt:lpstr>
      <vt:lpstr>Autoenkoderi</vt:lpstr>
      <vt:lpstr>Autoenkoder (osnovna struktura)</vt:lpstr>
      <vt:lpstr>Autoenkoder</vt:lpstr>
      <vt:lpstr>Varijacije</vt:lpstr>
      <vt:lpstr>Obučavanje</vt:lpstr>
      <vt:lpstr>Upotreba</vt:lpstr>
      <vt:lpstr>Upotreba</vt:lpstr>
      <vt:lpstr>Autoenkoder</vt:lpstr>
      <vt:lpstr>Autoenkoder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 - Intuitivnost</vt:lpstr>
      <vt:lpstr>Variational Autoencoders (VAE) - Intuitivnost</vt:lpstr>
      <vt:lpstr>Variational Autoencoders (VAE) - Intuitivnost</vt:lpstr>
      <vt:lpstr>Variational Autoencoders (VAE) - Intuitivnost</vt:lpstr>
      <vt:lpstr>Variational Autoencoders (VAE)</vt:lpstr>
      <vt:lpstr>GAN (Generative Adversarial Networks)</vt:lpstr>
      <vt:lpstr>GAN (Generative Adversarial Networks)</vt:lpstr>
      <vt:lpstr>GAN (Generative Adversarial Networks)</vt:lpstr>
      <vt:lpstr>GAN - Primeri</vt:lpstr>
      <vt:lpstr>GAN - Primeri</vt:lpstr>
      <vt:lpstr>GAN - Primeri</vt:lpstr>
      <vt:lpstr>GAN - Primeri</vt:lpstr>
      <vt:lpstr>Conditional GAN</vt:lpstr>
      <vt:lpstr>Conditional GAN - Primer</vt:lpstr>
      <vt:lpstr>Cycle GAN</vt:lpstr>
      <vt:lpstr>Cycle GAN - Primer</vt:lpstr>
      <vt:lpstr>PixelDTGAN - Primer</vt:lpstr>
      <vt:lpstr>Pix2pix HD- Primer</vt:lpstr>
      <vt:lpstr>StackGAN- Primer</vt:lpstr>
      <vt:lpstr>Image inpainting- Primer</vt:lpstr>
      <vt:lpstr>Neural Photo Editor- Primer</vt:lpstr>
      <vt:lpstr>Sketchy GAN - Primer</vt:lpstr>
      <vt:lpstr>3D Object generation - Primer</vt:lpstr>
      <vt:lpstr>GAN Dissection- Primer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Marko Jocic</dc:creator>
  <cp:lastModifiedBy>Windows User</cp:lastModifiedBy>
  <cp:revision>261</cp:revision>
  <dcterms:created xsi:type="dcterms:W3CDTF">2015-10-14T18:30:25Z</dcterms:created>
  <dcterms:modified xsi:type="dcterms:W3CDTF">2018-12-10T15:01:56Z</dcterms:modified>
</cp:coreProperties>
</file>